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399" r:id="rId3"/>
    <p:sldId id="317" r:id="rId4"/>
    <p:sldId id="366" r:id="rId5"/>
    <p:sldId id="400" r:id="rId6"/>
    <p:sldId id="318" r:id="rId7"/>
    <p:sldId id="335" r:id="rId8"/>
    <p:sldId id="425" r:id="rId9"/>
    <p:sldId id="426" r:id="rId10"/>
    <p:sldId id="427" r:id="rId11"/>
    <p:sldId id="428" r:id="rId12"/>
    <p:sldId id="429" r:id="rId13"/>
    <p:sldId id="331" r:id="rId14"/>
    <p:sldId id="438" r:id="rId15"/>
    <p:sldId id="439" r:id="rId16"/>
    <p:sldId id="440" r:id="rId17"/>
    <p:sldId id="441" r:id="rId18"/>
    <p:sldId id="442" r:id="rId19"/>
    <p:sldId id="443" r:id="rId20"/>
    <p:sldId id="401" r:id="rId21"/>
    <p:sldId id="365" r:id="rId22"/>
    <p:sldId id="375" r:id="rId23"/>
    <p:sldId id="356" r:id="rId24"/>
    <p:sldId id="444" r:id="rId25"/>
    <p:sldId id="445" r:id="rId26"/>
    <p:sldId id="446" r:id="rId27"/>
    <p:sldId id="447" r:id="rId28"/>
    <p:sldId id="436" r:id="rId29"/>
    <p:sldId id="398" r:id="rId30"/>
    <p:sldId id="437" r:id="rId31"/>
    <p:sldId id="448" r:id="rId32"/>
    <p:sldId id="364" r:id="rId33"/>
    <p:sldId id="374" r:id="rId34"/>
    <p:sldId id="351" r:id="rId35"/>
    <p:sldId id="349" r:id="rId36"/>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74"/>
  </p:normalViewPr>
  <p:slideViewPr>
    <p:cSldViewPr>
      <p:cViewPr varScale="1">
        <p:scale>
          <a:sx n="138" d="100"/>
          <a:sy n="138" d="100"/>
        </p:scale>
        <p:origin x="1482"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11/12/2020</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_TUTORIAL_FALL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hyperlink" Target="https://github.com/ResearchComputing/CONTAINER_TUTORIAL_FALL_2020" TargetMode="External"/><Relationship Id="rId5" Type="http://schemas.openxmlformats.org/officeDocument/2006/relationships/image" Target="../media/image1.png"/><Relationship Id="rId4" Type="http://schemas.openxmlformats.org/officeDocument/2006/relationships/hyperlink" Target="https://bit.ly/3etaDX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_TUTORIAL_FALL_2020"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FALL_2020" TargetMode="Externa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64312"/>
          </a:xfrm>
          <a:prstGeom prst="rect">
            <a:avLst/>
          </a:prstGeom>
        </p:spPr>
        <p:txBody>
          <a:bodyPr vert="horz" wrap="square" lIns="0" tIns="10160" rIns="0" bIns="0" rtlCol="0" anchor="t">
            <a:spAutoFit/>
          </a:bodyPr>
          <a:lstStyle/>
          <a:p>
            <a:pPr algn="l"/>
            <a:r>
              <a:rPr lang="en-US" dirty="0"/>
              <a:t>Containerization for R&amp;</a:t>
            </a:r>
            <a:r>
              <a:rPr lang="en-US"/>
              <a:t>D Applications (Part 2)</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25143" y="2597147"/>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https://github.com/ResearchComputing/CONTAINER_TUTORIAL_FALL_2020</a:t>
            </a:r>
            <a:endParaRPr lang="en-US" sz="1000" i="1" dirty="0"/>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6" name="TextBox 15">
            <a:extLst>
              <a:ext uri="{FF2B5EF4-FFF2-40B4-BE49-F238E27FC236}">
                <a16:creationId xmlns:a16="http://schemas.microsoft.com/office/drawing/2014/main" id="{42997018-BD00-A34F-BF72-DE655D79E238}"/>
              </a:ext>
            </a:extLst>
          </p:cNvPr>
          <p:cNvSpPr txBox="1"/>
          <p:nvPr/>
        </p:nvSpPr>
        <p:spPr>
          <a:xfrm>
            <a:off x="1041886" y="1922853"/>
            <a:ext cx="2287101" cy="523220"/>
          </a:xfrm>
          <a:prstGeom prst="rect">
            <a:avLst/>
          </a:prstGeom>
          <a:noFill/>
          <a:ln w="28575">
            <a:solidFill>
              <a:srgbClr val="FF0000"/>
            </a:solidFill>
          </a:ln>
        </p:spPr>
        <p:txBody>
          <a:bodyPr wrap="none" rtlCol="0">
            <a:spAutoFit/>
          </a:bodyPr>
          <a:lstStyle/>
          <a:p>
            <a:r>
              <a:rPr lang="en-US" sz="1400" dirty="0"/>
              <a:t>Please sign in:</a:t>
            </a:r>
          </a:p>
          <a:p>
            <a:r>
              <a:rPr lang="en-US" sz="1400" dirty="0"/>
              <a:t>https://</a:t>
            </a:r>
            <a:r>
              <a:rPr lang="en-US" sz="1400" dirty="0" err="1"/>
              <a:t>tinyurl.com</a:t>
            </a:r>
            <a:r>
              <a:rPr lang="en-US" sz="1400" dirty="0"/>
              <a:t>/y4aks9zs</a:t>
            </a:r>
          </a:p>
        </p:txBody>
      </p:sp>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00110"/>
          </a:xfrm>
          <a:prstGeom prst="rect">
            <a:avLst/>
          </a:prstGeom>
          <a:noFill/>
        </p:spPr>
        <p:txBody>
          <a:bodyPr wrap="square" rtlCol="0">
            <a:spAutoFit/>
          </a:bodyPr>
          <a:lstStyle/>
          <a:p>
            <a:r>
              <a:rPr lang="en-US" sz="1000" dirty="0"/>
              <a:t>Navigate to the tutorial:</a:t>
            </a:r>
          </a:p>
          <a:p>
            <a:r>
              <a:rPr lang="en-US" sz="1000" dirty="0">
                <a:hlinkClick r:id="rId4"/>
              </a:rPr>
              <a:t>https://bit.ly/3etaDXD</a:t>
            </a:r>
            <a:r>
              <a:rPr lang="en-US" sz="1000" dirty="0"/>
              <a:t> </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6"/>
              </a:rPr>
              <a:t>https://github.com/ResearchComputing/CONTAINER_TUTORIAL_FALL_2020</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(11/12/20)</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(11/19/20)</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https://github.com/ResearchComputing/CONTAINER_TUTORIAL_FALL_2020</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https://www.sylabs.io/guides/3.4/user-guide/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27</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54966"/>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focus of today's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focus of next week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r>
              <a:rPr lang="en-US" sz="1200" dirty="0" err="1">
                <a:solidFill>
                  <a:srgbClr val="2F2B20"/>
                </a:solidFill>
                <a:latin typeface="Arial"/>
                <a:cs typeface="Arial"/>
              </a:rPr>
              <a:t>Charliecloud</a:t>
            </a:r>
            <a:r>
              <a:rPr lang="en-US" sz="1200" dirty="0">
                <a:solidFill>
                  <a:srgbClr val="2F2B20"/>
                </a:solidFill>
                <a:latin typeface="Arial"/>
                <a:cs typeface="Arial"/>
              </a:rPr>
              <a:t>; Shifter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Based on Docker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Less user-friendly</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fontScale="90000"/>
          </a:bodyPr>
          <a:lstStyle/>
          <a:p>
            <a:r>
              <a:rPr lang="en-US" dirty="0">
                <a:latin typeface="Tahoma" charset="0"/>
                <a:ea typeface="ＭＳ Ｐゴシック" charset="0"/>
                <a:cs typeface="ＭＳ Ｐゴシック" charset="0"/>
              </a:rPr>
              <a:t>Part 2: Containers for HPC with Singularity</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1" name="Shape 87">
            <a:extLst>
              <a:ext uri="{FF2B5EF4-FFF2-40B4-BE49-F238E27FC236}">
                <a16:creationId xmlns:a16="http://schemas.microsoft.com/office/drawing/2014/main" id="{4C9C5054-CEED-9B42-B7DD-787814918DC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2" name="Picture 11">
            <a:extLst>
              <a:ext uri="{FF2B5EF4-FFF2-40B4-BE49-F238E27FC236}">
                <a16:creationId xmlns:a16="http://schemas.microsoft.com/office/drawing/2014/main" id="{9630FA36-EB8E-E543-8770-41F0B1806F52}"/>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4" name="TextBox 3">
            <a:extLst>
              <a:ext uri="{FF2B5EF4-FFF2-40B4-BE49-F238E27FC236}">
                <a16:creationId xmlns:a16="http://schemas.microsoft.com/office/drawing/2014/main" id="{59DE478B-E263-554A-AD20-695E6951BD2A}"/>
              </a:ext>
            </a:extLst>
          </p:cNvPr>
          <p:cNvSpPr txBox="1"/>
          <p:nvPr/>
        </p:nvSpPr>
        <p:spPr>
          <a:xfrm>
            <a:off x="204787" y="2763439"/>
            <a:ext cx="3746538" cy="230832"/>
          </a:xfrm>
          <a:prstGeom prst="rect">
            <a:avLst/>
          </a:prstGeom>
          <a:noFill/>
        </p:spPr>
        <p:txBody>
          <a:bodyPr wrap="none" rtlCol="0">
            <a:spAutoFit/>
          </a:bodyPr>
          <a:lstStyle/>
          <a:p>
            <a:r>
              <a:rPr lang="en-US" sz="900" i="1" dirty="0">
                <a:hlinkClick r:id="rId5"/>
              </a:rPr>
              <a:t>https://github.com/ResearchComputing/CONTAINER_TUTORIAL_FALL_2020</a:t>
            </a:r>
            <a:endParaRPr lang="en-US" sz="900" i="1" dirty="0"/>
          </a:p>
        </p:txBody>
      </p:sp>
    </p:spTree>
    <p:extLst>
      <p:ext uri="{BB962C8B-B14F-4D97-AF65-F5344CB8AC3E}">
        <p14:creationId xmlns:p14="http://schemas.microsoft.com/office/powerpoint/2010/main" val="352919908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2415847" cy="383492"/>
          </a:xfrm>
          <a:prstGeom prst="rect">
            <a:avLst/>
          </a:prstGeom>
        </p:spPr>
        <p:txBody>
          <a:bodyPr vert="horz" wrap="square" lIns="0" tIns="6403" rIns="0" bIns="0" rtlCol="0">
            <a:spAutoFit/>
          </a:bodyPr>
          <a:lstStyle/>
          <a:p>
            <a:pPr marL="6403">
              <a:spcBef>
                <a:spcPts val="50"/>
              </a:spcBef>
            </a:pPr>
            <a:r>
              <a:rPr lang="en-US" spc="-53" dirty="0"/>
              <a:t>Part 2 </a:t>
            </a:r>
            <a:r>
              <a:rPr spc="-53" dirty="0"/>
              <a:t>Outline</a:t>
            </a:r>
          </a:p>
        </p:txBody>
      </p:sp>
      <p:sp>
        <p:nvSpPr>
          <p:cNvPr id="3" name="object 3"/>
          <p:cNvSpPr txBox="1"/>
          <p:nvPr/>
        </p:nvSpPr>
        <p:spPr>
          <a:xfrm>
            <a:off x="325839" y="723776"/>
            <a:ext cx="3958421" cy="627770"/>
          </a:xfrm>
          <a:prstGeom prst="rect">
            <a:avLst/>
          </a:prstGeom>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1100" spc="13" dirty="0">
                <a:latin typeface="Arial"/>
                <a:cs typeface="Arial"/>
              </a:rPr>
              <a:t>Hands-on: Running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Building containers</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4A537481-8A4C-AC4D-B6A9-F5651530CF0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B2A5756-77C9-B44A-B48A-813730A38BB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8" name="Date Placeholder 5">
            <a:extLst>
              <a:ext uri="{FF2B5EF4-FFF2-40B4-BE49-F238E27FC236}">
                <a16:creationId xmlns:a16="http://schemas.microsoft.com/office/drawing/2014/main" id="{39022947-1553-4D9F-8B92-6E38E492603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38465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17942</TotalTime>
  <Words>2870</Words>
  <Application>Microsoft Office PowerPoint</Application>
  <PresentationFormat>Custom</PresentationFormat>
  <Paragraphs>401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Helvetica Neue</vt:lpstr>
      <vt:lpstr>Arial</vt:lpstr>
      <vt:lpstr>Calibri</vt:lpstr>
      <vt:lpstr>Courier New</vt:lpstr>
      <vt:lpstr>Tahoma</vt:lpstr>
      <vt:lpstr>Times New Roman</vt:lpstr>
      <vt:lpstr>Office Theme</vt:lpstr>
      <vt:lpstr>PowerPoint Presentation</vt:lpstr>
      <vt:lpstr>Outline</vt:lpstr>
      <vt:lpstr>What is a container?</vt:lpstr>
      <vt:lpstr>Containerization software</vt:lpstr>
      <vt:lpstr>Part 2: Containers for HPC with Singularity</vt:lpstr>
      <vt:lpstr>Part 2 Outline</vt:lpstr>
      <vt:lpstr>Why Singularity?</vt:lpstr>
      <vt:lpstr>Singularity Overview</vt:lpstr>
      <vt:lpstr>The Singularity Workflow</vt:lpstr>
      <vt:lpstr>Where do I find existing containers?</vt:lpstr>
      <vt:lpstr>Key Singularity Commands</vt:lpstr>
      <vt:lpstr>Running containers</vt:lpstr>
      <vt:lpstr>Running Containers</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Daniel Trahan</cp:lastModifiedBy>
  <cp:revision>219</cp:revision>
  <cp:lastPrinted>2018-03-07T22:12:57Z</cp:lastPrinted>
  <dcterms:created xsi:type="dcterms:W3CDTF">2018-02-28T04:20:27Z</dcterms:created>
  <dcterms:modified xsi:type="dcterms:W3CDTF">2020-11-12T13:23:04Z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